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70" r:id="rId3"/>
    <p:sldId id="268" r:id="rId4"/>
    <p:sldId id="269" r:id="rId5"/>
    <p:sldId id="263" r:id="rId6"/>
    <p:sldId id="25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9F5E-90D6-4773-BE8E-CC02368DBB2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CFB8-9636-4A85-95EA-52485919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9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DCFB8-9636-4A85-95EA-52485919C6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6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0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2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4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9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6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8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5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7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4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1E42-7094-4926-9AF6-5F0351991F7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DD138-B3B3-45BF-91D5-4BAC8DFA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elegramm.site/#/im?p=@CRD45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tiktok.com/@abilimpiks45" TargetMode="External"/><Relationship Id="rId12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tly.su/F3mE5RzF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vk.com/abilympicskurgan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247">
            <a:off x="-156910" y="108040"/>
            <a:ext cx="12967187" cy="5734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r="1565"/>
          <a:stretch/>
        </p:blipFill>
        <p:spPr>
          <a:xfrm>
            <a:off x="440367" y="232821"/>
            <a:ext cx="1144594" cy="1242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0366" y="718501"/>
            <a:ext cx="10586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59E65A-D0CC-4B93-910F-A517EAD8FE4E}"/>
              </a:ext>
            </a:extLst>
          </p:cNvPr>
          <p:cNvSpPr/>
          <p:nvPr/>
        </p:nvSpPr>
        <p:spPr>
          <a:xfrm>
            <a:off x="822960" y="2297766"/>
            <a:ext cx="8341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Чемпионата Курганской области «</a:t>
            </a:r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202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3704CB-4DD3-45C1-9508-E41E71B5F78E}"/>
              </a:ext>
            </a:extLst>
          </p:cNvPr>
          <p:cNvSpPr/>
          <p:nvPr/>
        </p:nvSpPr>
        <p:spPr>
          <a:xfrm>
            <a:off x="6543040" y="4879286"/>
            <a:ext cx="553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движения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Курганской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8683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247">
            <a:off x="-209462" y="108040"/>
            <a:ext cx="12967187" cy="5734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0366" y="718501"/>
            <a:ext cx="10586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59E65A-D0CC-4B93-910F-A517EAD8FE4E}"/>
              </a:ext>
            </a:extLst>
          </p:cNvPr>
          <p:cNvSpPr/>
          <p:nvPr/>
        </p:nvSpPr>
        <p:spPr>
          <a:xfrm>
            <a:off x="83031" y="-28358"/>
            <a:ext cx="12025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образовательных организаций региона  в чемпионате «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- 2021»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8E528DA-7DCF-44B2-9C1B-90F6253B7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22823"/>
              </p:ext>
            </p:extLst>
          </p:nvPr>
        </p:nvGraphicFramePr>
        <p:xfrm>
          <a:off x="83031" y="546216"/>
          <a:ext cx="12025938" cy="6289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455">
                  <a:extLst>
                    <a:ext uri="{9D8B030D-6E8A-4147-A177-3AD203B41FA5}">
                      <a16:colId xmlns:a16="http://schemas.microsoft.com/office/drawing/2014/main" val="2133758042"/>
                    </a:ext>
                  </a:extLst>
                </a:gridCol>
                <a:gridCol w="7528459">
                  <a:extLst>
                    <a:ext uri="{9D8B030D-6E8A-4147-A177-3AD203B41FA5}">
                      <a16:colId xmlns:a16="http://schemas.microsoft.com/office/drawing/2014/main" val="979220331"/>
                    </a:ext>
                  </a:extLst>
                </a:gridCol>
                <a:gridCol w="1273503">
                  <a:extLst>
                    <a:ext uri="{9D8B030D-6E8A-4147-A177-3AD203B41FA5}">
                      <a16:colId xmlns:a16="http://schemas.microsoft.com/office/drawing/2014/main" val="2825765130"/>
                    </a:ext>
                  </a:extLst>
                </a:gridCol>
                <a:gridCol w="1293229">
                  <a:extLst>
                    <a:ext uri="{9D8B030D-6E8A-4147-A177-3AD203B41FA5}">
                      <a16:colId xmlns:a16="http://schemas.microsoft.com/office/drawing/2014/main" val="4237344585"/>
                    </a:ext>
                  </a:extLst>
                </a:gridCol>
                <a:gridCol w="1413292">
                  <a:extLst>
                    <a:ext uri="{9D8B030D-6E8A-4147-A177-3AD203B41FA5}">
                      <a16:colId xmlns:a16="http://schemas.microsoft.com/office/drawing/2014/main" val="1175742536"/>
                    </a:ext>
                  </a:extLst>
                </a:gridCol>
              </a:tblGrid>
              <a:tr h="2165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9" marR="427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компетенции/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гл.эксперты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2114126639"/>
                  </a:ext>
                </a:extLst>
              </a:tr>
              <a:tr h="400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Участников/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медалей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компетенций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4044206869"/>
                  </a:ext>
                </a:extLst>
              </a:tr>
              <a:tr h="191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«Шумихинская специальная (коррекционная) школа-интернат» 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1658865252"/>
                  </a:ext>
                </a:extLst>
              </a:tr>
              <a:tr h="213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«Пионерская специальная (коррекционная) школа-интернат» 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1614623839"/>
                  </a:ext>
                </a:extLst>
              </a:tr>
              <a:tr h="212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«Введенская специальная (коррекционная) школа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3913228315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Лебяжьевская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специальная (коррекционная) школа – интернат»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/2 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211749019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«Курганская специальная (коррекционная) школа № 8»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1250232889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Каргапольская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школа- интернат»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1044883614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Красноисетская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школа-интернат»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2731873041"/>
                  </a:ext>
                </a:extLst>
              </a:tr>
              <a:tr h="27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«Курганская областная школа дистанционного обучения»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3/2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3240669053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ГБОУ «Курганская специальная (коррекционная) школа № 60»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3840909685"/>
                  </a:ext>
                </a:extLst>
              </a:tr>
              <a:tr h="27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Шадринская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специальная (коррекционная) школа-интернат № 11»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-/2 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2869952740"/>
                  </a:ext>
                </a:extLst>
              </a:tr>
              <a:tr h="27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«Курганская специальная (коррекционная) школа-интернат № 25»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2/-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935498753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Варгашинский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образовательный центр»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4244889650"/>
                  </a:ext>
                </a:extLst>
              </a:tr>
              <a:tr h="27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техникум сервиса и технологий»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5/3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2790118964"/>
                  </a:ext>
                </a:extLst>
              </a:tr>
              <a:tr h="220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техникум строительных технологий и городского хозяйства»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3/2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638551662"/>
                  </a:ext>
                </a:extLst>
              </a:tr>
              <a:tr h="236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Лебяжьевский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агропромышленный техникум (казачий кадетский корпус)»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379814655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Шадринский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политехнический колледж»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4083685852"/>
                  </a:ext>
                </a:extLst>
              </a:tr>
              <a:tr h="187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 технологический колледж имени Героя Советского Союза Н.Я. Анфиногенова»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2/3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1687475109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педагогический колледж»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3/1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1115079380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государственный колледж»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821969037"/>
                  </a:ext>
                </a:extLst>
              </a:tr>
              <a:tr h="27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Мишкинский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профессионально – педагогический колледж»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1/-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498161031"/>
                  </a:ext>
                </a:extLst>
              </a:tr>
              <a:tr h="27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ФГБОУ ВО «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Шадринский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государственный педагогический университет»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3367621720"/>
                  </a:ext>
                </a:extLst>
              </a:tr>
              <a:tr h="27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Катайский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профессионально-педагогический техникум»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3587885510"/>
                  </a:ext>
                </a:extLst>
              </a:tr>
              <a:tr h="27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ГБПОУ «Курганский базовый медицинский колледж»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6/4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2799" marR="42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</a:p>
                  </a:txBody>
                  <a:tcPr marL="42799" marR="42799" marT="0" marB="0"/>
                </a:tc>
                <a:extLst>
                  <a:ext uri="{0D108BD9-81ED-4DB2-BD59-A6C34878D82A}">
                    <a16:rowId xmlns:a16="http://schemas.microsoft.com/office/drawing/2014/main" val="2663745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55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247">
            <a:off x="-209462" y="108040"/>
            <a:ext cx="12967187" cy="5734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0366" y="718501"/>
            <a:ext cx="10586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59E65A-D0CC-4B93-910F-A517EAD8FE4E}"/>
              </a:ext>
            </a:extLst>
          </p:cNvPr>
          <p:cNvSpPr/>
          <p:nvPr/>
        </p:nvSpPr>
        <p:spPr>
          <a:xfrm>
            <a:off x="136634" y="86555"/>
            <a:ext cx="12025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Национальном чемпионате «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отборочный этап)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BB5CAEC-9396-4A6E-8B09-071D3F32E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20609"/>
              </p:ext>
            </p:extLst>
          </p:nvPr>
        </p:nvGraphicFramePr>
        <p:xfrm>
          <a:off x="101598" y="504480"/>
          <a:ext cx="11953767" cy="6269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96">
                  <a:extLst>
                    <a:ext uri="{9D8B030D-6E8A-4147-A177-3AD203B41FA5}">
                      <a16:colId xmlns:a16="http://schemas.microsoft.com/office/drawing/2014/main" val="3671482314"/>
                    </a:ext>
                  </a:extLst>
                </a:gridCol>
                <a:gridCol w="5040342">
                  <a:extLst>
                    <a:ext uri="{9D8B030D-6E8A-4147-A177-3AD203B41FA5}">
                      <a16:colId xmlns:a16="http://schemas.microsoft.com/office/drawing/2014/main" val="1518602337"/>
                    </a:ext>
                  </a:extLst>
                </a:gridCol>
                <a:gridCol w="4548386">
                  <a:extLst>
                    <a:ext uri="{9D8B030D-6E8A-4147-A177-3AD203B41FA5}">
                      <a16:colId xmlns:a16="http://schemas.microsoft.com/office/drawing/2014/main" val="2533431791"/>
                    </a:ext>
                  </a:extLst>
                </a:gridCol>
                <a:gridCol w="831890">
                  <a:extLst>
                    <a:ext uri="{9D8B030D-6E8A-4147-A177-3AD203B41FA5}">
                      <a16:colId xmlns:a16="http://schemas.microsoft.com/office/drawing/2014/main" val="2440457234"/>
                    </a:ext>
                  </a:extLst>
                </a:gridCol>
                <a:gridCol w="1015553">
                  <a:extLst>
                    <a:ext uri="{9D8B030D-6E8A-4147-A177-3AD203B41FA5}">
                      <a16:colId xmlns:a16="http://schemas.microsoft.com/office/drawing/2014/main" val="1987015979"/>
                    </a:ext>
                  </a:extLst>
                </a:gridCol>
              </a:tblGrid>
              <a:tr h="6231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отборочного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площадок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370795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«Введенская специальная (коррекционная) школа»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 </a:t>
                      </a:r>
                      <a:r>
                        <a:rPr lang="ru-RU" sz="13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Бисероплетение</a:t>
                      </a: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Столярное дело, Флористика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3157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Лебяжьевская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специальная (коррекционная) школа–интернат»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 фотограф-репортер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41890"/>
                  </a:ext>
                </a:extLst>
              </a:tr>
              <a:tr h="320394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Шадринская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школа- интернат № 11»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/ Мультимедийная журналистика, Резьба по дереву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43862"/>
                  </a:ext>
                </a:extLst>
              </a:tr>
              <a:tr h="306040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«КОШДО»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53621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«Курганская специальная (коррекционная) школа-интернат № 25»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/Художественное вышивание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ХВ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86570"/>
                  </a:ext>
                </a:extLst>
              </a:tr>
              <a:tr h="309090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Варгашинский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образовательный центр»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32798"/>
                  </a:ext>
                </a:extLst>
              </a:tr>
              <a:tr h="50872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техникум сервиса и технологий»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/ Художественное вышивание, Швея</a:t>
                      </a:r>
                    </a:p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Выпечка осетинских пирогов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Швея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30809"/>
                  </a:ext>
                </a:extLst>
              </a:tr>
              <a:tr h="504471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техникум строительных технологий и городского хозяйства»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/ Сухое строительство и штукатурные работы, Обработка текста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389611"/>
                  </a:ext>
                </a:extLst>
              </a:tr>
              <a:tr h="50872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технологический колледж имени Героя Советского Союза Н.Я. Анфиногенова»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 Документационное обеспечение и архивоведение, Администрирование баз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939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педагогический колледж»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/Мультимедийная журналистика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27167"/>
                  </a:ext>
                </a:extLst>
              </a:tr>
              <a:tr h="264836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«Курганский базовый медицинский колледж»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 Медицинский и социальный уход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231691"/>
                  </a:ext>
                </a:extLst>
              </a:tr>
              <a:tr h="257561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Шадринский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политехнический колледж»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 Вязание крючком, Столярное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ВК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7999"/>
                  </a:ext>
                </a:extLst>
              </a:tr>
              <a:tr h="19607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«Пионерская специальная  школа – интернат»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 Вязание крючком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525942"/>
                  </a:ext>
                </a:extLst>
              </a:tr>
              <a:tr h="257561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Красноисетская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школа-интернат»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Поварское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57607"/>
                  </a:ext>
                </a:extLst>
              </a:tr>
              <a:tr h="257561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«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Каргапольская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школа-интернат»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 швея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Швея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69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38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r="1565"/>
          <a:stretch/>
        </p:blipFill>
        <p:spPr>
          <a:xfrm>
            <a:off x="329977" y="280803"/>
            <a:ext cx="1133063" cy="12294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3BE50B-4EE1-4476-91CA-1CE4113F0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247">
            <a:off x="-188808" y="650301"/>
            <a:ext cx="12967187" cy="57340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11CEF5-3F88-4399-834F-ABA39008201E}"/>
              </a:ext>
            </a:extLst>
          </p:cNvPr>
          <p:cNvSpPr/>
          <p:nvPr/>
        </p:nvSpPr>
        <p:spPr>
          <a:xfrm>
            <a:off x="1460164" y="226059"/>
            <a:ext cx="906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Чемпионатный цикл  - 2022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чемпионата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AFAB89-325F-4006-96EB-B8A580359EA7}"/>
              </a:ext>
            </a:extLst>
          </p:cNvPr>
          <p:cNvSpPr/>
          <p:nvPr/>
        </p:nvSpPr>
        <p:spPr>
          <a:xfrm>
            <a:off x="329977" y="1702729"/>
            <a:ext cx="11671923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сроки чемпионатов (предложения НЦ):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чемпионаты до 01.06.2022 – Курганская область 26-29 апреля 2022 года</a:t>
            </a:r>
          </a:p>
          <a:p>
            <a:pPr marL="457200" indent="-45720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Отборочный этап – июнь 2022</a:t>
            </a:r>
          </a:p>
          <a:p>
            <a:pPr marL="457200" indent="-45720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чемпионат – август 2022 года (совмещены два финала – 2021 и 2022 годы)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 Участники финала (6) 2021 года не могут принимать участие в этой же категории и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48756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247">
            <a:off x="-811265" y="-172876"/>
            <a:ext cx="13462276" cy="6322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r="1565"/>
          <a:stretch/>
        </p:blipFill>
        <p:spPr>
          <a:xfrm>
            <a:off x="440367" y="149547"/>
            <a:ext cx="1144593" cy="12420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1600" y="3288981"/>
            <a:ext cx="9299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2E145B36-1DE8-4B4A-8CE5-B158109D1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65185"/>
            <a:ext cx="97212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lnSpc>
                <a:spcPct val="85000"/>
              </a:lnSpc>
              <a:buFont typeface="Times New Roman" pitchFamily="18" charset="0"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ea typeface="Microsoft YaHei" charset="-122"/>
                <a:cs typeface="Arial" charset="0"/>
              </a:rPr>
              <a:t>Центр развития движения «</a:t>
            </a:r>
            <a:r>
              <a:rPr lang="ru-RU" altLang="ru-RU" sz="2400" b="1" dirty="0" err="1">
                <a:solidFill>
                  <a:srgbClr val="002060"/>
                </a:solidFill>
                <a:latin typeface="Arial" charset="0"/>
                <a:ea typeface="Microsoft YaHei" charset="-122"/>
                <a:cs typeface="Arial" charset="0"/>
              </a:rPr>
              <a:t>Абилимпикс</a:t>
            </a:r>
            <a:r>
              <a:rPr lang="ru-RU" altLang="ru-RU" sz="2400" b="1" dirty="0">
                <a:solidFill>
                  <a:srgbClr val="002060"/>
                </a:solidFill>
                <a:latin typeface="Arial" charset="0"/>
                <a:ea typeface="Microsoft YaHei" charset="-122"/>
                <a:cs typeface="Arial" charset="0"/>
              </a:rPr>
              <a:t>» </a:t>
            </a:r>
          </a:p>
          <a:p>
            <a:pPr algn="ctr" eaLnBrk="1" hangingPunct="1">
              <a:lnSpc>
                <a:spcPct val="85000"/>
              </a:lnSpc>
              <a:buFont typeface="Times New Roman" pitchFamily="18" charset="0"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ea typeface="Microsoft YaHei" charset="-122"/>
                <a:cs typeface="Arial" charset="0"/>
              </a:rPr>
              <a:t>Как нас найти?</a:t>
            </a:r>
          </a:p>
          <a:p>
            <a:pPr algn="ctr" eaLnBrk="1" hangingPunct="1">
              <a:lnSpc>
                <a:spcPct val="85000"/>
              </a:lnSpc>
              <a:buFont typeface="Times New Roman" pitchFamily="18" charset="0"/>
              <a:buNone/>
              <a:defRPr/>
            </a:pPr>
            <a:r>
              <a:rPr lang="en-US" altLang="ru-RU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  <a:cs typeface="Arial" charset="0"/>
                <a:hlinkClick r:id="rId5"/>
              </a:rPr>
              <a:t>https://vk.com/abilympicskurgan</a:t>
            </a:r>
            <a:endParaRPr lang="ru-RU" altLang="ru-RU" sz="2200" b="1" dirty="0">
              <a:solidFill>
                <a:schemeClr val="accent6">
                  <a:lumMod val="75000"/>
                </a:schemeClr>
              </a:solidFill>
              <a:latin typeface="Arial" charset="0"/>
              <a:ea typeface="Microsoft YaHei" charset="-122"/>
              <a:cs typeface="Arial" charset="0"/>
            </a:endParaRPr>
          </a:p>
          <a:p>
            <a:pPr algn="ctr">
              <a:lnSpc>
                <a:spcPct val="85000"/>
              </a:lnSpc>
              <a:defRPr/>
            </a:pPr>
            <a:endParaRPr lang="ru-RU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https://bitly.su/F3mE5RzF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5000"/>
              </a:lnSpc>
              <a:defRPr/>
            </a:pPr>
            <a:endParaRPr lang="ru-RU" altLang="ru-RU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alt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  <a:hlinkClick r:id="rId7"/>
              </a:rPr>
              <a:t>https://www.tiktok.com/@abilimpiks45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5000"/>
              </a:lnSpc>
              <a:defRPr/>
            </a:pPr>
            <a:endParaRPr lang="en-US" altLang="ru-RU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alt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  <a:hlinkClick r:id="rId8"/>
              </a:rPr>
              <a:t>https://telegramm.site/#/im?p=@CRD45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E14671E-DA6C-419C-A703-ACD92740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70" y="3196843"/>
            <a:ext cx="3470593" cy="34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046DE0-8905-4FB2-8A75-47E70BC5F2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0919" y="1485159"/>
            <a:ext cx="2266015" cy="49096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0E41DF-0BEF-4F20-A408-0AAFD4A2E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066" y="1855542"/>
            <a:ext cx="2401747" cy="39393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33BFE7-BBC4-4E6E-987F-8A77DB5B00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8904" y="3072016"/>
            <a:ext cx="3460830" cy="35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0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r="1565"/>
          <a:stretch/>
        </p:blipFill>
        <p:spPr>
          <a:xfrm>
            <a:off x="329978" y="280803"/>
            <a:ext cx="914032" cy="9918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3BE50B-4EE1-4476-91CA-1CE4113F0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247">
            <a:off x="-188808" y="650301"/>
            <a:ext cx="12967187" cy="57340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EFFF9-7EE7-47D9-892C-477FB6E3AFD3}"/>
              </a:ext>
            </a:extLst>
          </p:cNvPr>
          <p:cNvSpPr/>
          <p:nvPr/>
        </p:nvSpPr>
        <p:spPr>
          <a:xfrm>
            <a:off x="1460164" y="226059"/>
            <a:ext cx="906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Чемпионатный цикл  - 2022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чемпионата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9426CB-F619-41C2-B17C-F881EBEDD99B}"/>
              </a:ext>
            </a:extLst>
          </p:cNvPr>
          <p:cNvSpPr/>
          <p:nvPr/>
        </p:nvSpPr>
        <p:spPr>
          <a:xfrm>
            <a:off x="155562" y="1272625"/>
            <a:ext cx="11671923" cy="553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решения:</a:t>
            </a:r>
          </a:p>
          <a:p>
            <a:pPr algn="just">
              <a:spcAft>
                <a:spcPts val="2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предложения по кандидатурам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региональный молодежный Совет «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срок до 01 февраля 2022 года. Ответственные: образовательные организации.</a:t>
            </a:r>
          </a:p>
          <a:p>
            <a:pPr algn="just">
              <a:spcAft>
                <a:spcPts val="2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предложения по кандидатурам послов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«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Курганской области в срок до 01 февраля 2022 года. Ответственные: образовательные организации.</a:t>
            </a:r>
          </a:p>
          <a:p>
            <a:pPr algn="just">
              <a:spcAft>
                <a:spcPts val="2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предложения по введению новых компетенций «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т.ч. региональным в срок до 01 февраля 2022 года. Ответственные: образовательные организации.</a:t>
            </a:r>
          </a:p>
          <a:p>
            <a:pPr algn="just">
              <a:spcAft>
                <a:spcPts val="2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примерные списки участников чемпионата Курганской области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(далее – Чемпионат) - 2022 в срок до 25 февраля 2022 года. Ответственные: образовательные организации.</a:t>
            </a:r>
          </a:p>
          <a:p>
            <a:pPr algn="just">
              <a:spcAft>
                <a:spcPts val="2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Предоставить данные о работодателях/партнерах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 до 15 марта 2022 года. Ответственные: организаторы площадок по компетенциям Чемпионата.</a:t>
            </a:r>
          </a:p>
          <a:p>
            <a:pPr algn="just">
              <a:spcAft>
                <a:spcPts val="2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 согласовать Конкурсные задания по компетенциям Чемпионата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марта 2022 года.  Ответственные: главные региональные эксперты.</a:t>
            </a:r>
          </a:p>
          <a:p>
            <a:pPr algn="just">
              <a:spcAft>
                <a:spcPts val="2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предложения в деловую/профориентационную программу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(мастер-классы,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профпробы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мероприятия) до 25 марта 2022 года. Ответственные: образовательные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621695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954</Words>
  <Application>Microsoft Office PowerPoint</Application>
  <PresentationFormat>Широкоэкранный</PresentationFormat>
  <Paragraphs>241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Ефимова</cp:lastModifiedBy>
  <cp:revision>74</cp:revision>
  <dcterms:created xsi:type="dcterms:W3CDTF">2020-12-21T05:44:37Z</dcterms:created>
  <dcterms:modified xsi:type="dcterms:W3CDTF">2022-01-26T04:11:52Z</dcterms:modified>
</cp:coreProperties>
</file>